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EBFA-661C-DD4A-6A53-5D831C418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D2C6D-58E2-2152-8A82-3E94B08BE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EDE17-C884-DC74-869F-12F32E9F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5061E-01FC-8235-910D-B26DEF93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E88C7-9C5A-D9E1-BF79-45ED3893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9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9A3D-E09D-2C3F-31F3-12738331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36225-1053-CCA5-120B-764BC5613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C861-A8C9-163C-5923-BB3A9B9A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AAB20-546C-4751-4CB2-C445947E0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48179-0836-D66E-3789-D47E7723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8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F0B7A0-E6AE-418C-3739-0999D0B6F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86092-6AFF-1C12-A6C5-4114483E0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0A64-A88F-0E78-9A3D-8AC264F6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F2478-7193-603B-7102-501B0C6F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E0A17-4791-4B5C-90D2-CBEB1290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4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6151-64E9-7F69-1A67-3FF5C7F8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7FF55-474C-5A34-E283-6012657BD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38D1B-E680-A21B-7939-353A16B82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216D-E117-7D39-2B82-3D3EE76F3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368A3-E761-440E-55E6-A0CEAD76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5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97DD-DE94-769E-4DDF-2BF26DCB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A8FB6-B1ED-D0C7-1B88-54D74600E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EB3B5-5159-2E0E-21EC-C541AFA8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F2844-CC35-9F25-14F2-DF1FFBC0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2B9F-8A97-778F-F723-58EFFAF5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3EDE-9A98-D9B4-8971-B89158F1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40441-5FF2-C691-8294-64E6083B9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39B13-F4A9-0E1C-092E-F6778D310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6B74C-ECC7-F884-865B-B174A38F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B333F-66B6-8993-F0AC-07E40B2FF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629F6-93E8-E7B4-6D6A-FF8B38B9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7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124F-7323-9919-03F5-0AEEA063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509AC-8AC1-DCB5-162A-31BE8ED24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46E1-8F42-8F18-9FF5-CB54FCA60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6D56F0-A8F0-08A2-EEB7-CCEDF632C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231C6-FFE6-A0D3-4620-56114F4B5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BEC62-F9EC-8F21-F69F-B76C590B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F2C74-F25A-7533-950B-F8022D2D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2954C-3F56-CA09-4E29-B8BF3B0C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0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FF02-8DB9-AAF1-CB44-123E04D5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1FBA0-308C-C590-1052-E182E2C43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A8206-406B-2926-EDE3-C0A1F742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9154B-D65F-678F-7AA6-73E42BAA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91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23D33-5C6E-805A-6641-747FDADC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860D1-1494-5BE2-652D-B358F5AA9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77B8B-DD26-7D28-D4F8-937C9DD5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B1296-5716-9DC5-B917-DB7F22F8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66A36-2D7A-7305-080C-7193F59D0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BEB40-FC30-E16D-2BFC-75089C88D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D4750-3819-A2E0-265C-E005AECE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67108-B76C-9FC7-EEE1-4CC7F40F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2C085-8ECA-EAF2-A4EC-7A487B3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4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4C5E-1329-53B3-4EDB-4E8D6B09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1DFE7-8B9B-6647-3AD5-88E7D899D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DEF39-3936-BC76-0E54-F9618E5C6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0AAC7-68BE-0E8F-A294-4B0CD07B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9398F-0A5A-3A6D-0254-BFF8D260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DB792-2153-1CA9-C7DA-4330DBE8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9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2A730-7605-F9DD-9CBB-F542AF25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0DE8D-DC1B-C760-A51F-CE14BFEA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EF3AC-0EC6-B238-7671-F2ADECA64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E3536C-60D6-4DDE-813F-D30CD5D189A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D855B-97A1-EDD2-C88C-07D2580D3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BF864-AD39-A1BD-5289-36A074033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54B548-7E7C-468F-AA1B-FD9615268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8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25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52C9BB4-B19D-6A9D-3A80-910932315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BA2EC-8445-45AD-06A0-D9C409DD52CC}"/>
              </a:ext>
            </a:extLst>
          </p:cNvPr>
          <p:cNvSpPr txBox="1"/>
          <p:nvPr/>
        </p:nvSpPr>
        <p:spPr>
          <a:xfrm>
            <a:off x="7755377" y="177716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One Page Document_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34C9C-4661-CB57-EE3C-66622ACF7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139" y="1039237"/>
            <a:ext cx="4573621" cy="4573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F94F43-9B10-B317-E956-BC29DC71AEF0}"/>
              </a:ext>
            </a:extLst>
          </p:cNvPr>
          <p:cNvSpPr txBox="1"/>
          <p:nvPr/>
        </p:nvSpPr>
        <p:spPr>
          <a:xfrm>
            <a:off x="307029" y="1028110"/>
            <a:ext cx="660508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</a:rPr>
              <a:t>Short Pitch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Recording 02:17</a:t>
            </a:r>
            <a:r>
              <a:rPr lang="en-US" sz="1600" dirty="0">
                <a:solidFill>
                  <a:schemeClr val="bg1"/>
                </a:solidFill>
              </a:rPr>
              <a:t> is a 3D first-person psychological horror game. You play as Beelzebub, a child trapped in repeating traumatic memories inside a surreal, glitching family house. Guided by swarms of flies that symbolize his trauma, the player explores the house and slowly uncovers the truth behind his father’s actions.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Game Concept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 linear, story-driven experience set in an ever-changing house where time loops around </a:t>
            </a:r>
            <a:r>
              <a:rPr lang="en-US" sz="1600" b="1" dirty="0">
                <a:solidFill>
                  <a:schemeClr val="bg1"/>
                </a:solidFill>
              </a:rPr>
              <a:t>02:17</a:t>
            </a:r>
            <a:r>
              <a:rPr lang="en-US" sz="1600" dirty="0">
                <a:solidFill>
                  <a:schemeClr val="bg1"/>
                </a:solidFill>
              </a:rPr>
              <a:t>. Each repetition subtly alters the environment, revealing fragments of memory through objects, notes, and visual cues, as the player pieces together a tragic family story.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Genre &amp; Platform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Genre:</a:t>
            </a:r>
            <a:r>
              <a:rPr lang="en-US" sz="1600" dirty="0">
                <a:solidFill>
                  <a:schemeClr val="bg1"/>
                </a:solidFill>
              </a:rPr>
              <a:t> Psychological Horror / Narrative Exploration / First-Person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Audience:</a:t>
            </a:r>
            <a:r>
              <a:rPr lang="en-US" sz="1600" dirty="0">
                <a:solidFill>
                  <a:schemeClr val="bg1"/>
                </a:solidFill>
              </a:rPr>
              <a:t> +16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Platform:</a:t>
            </a:r>
            <a:r>
              <a:rPr lang="en-US" sz="1600" dirty="0">
                <a:solidFill>
                  <a:schemeClr val="bg1"/>
                </a:solidFill>
              </a:rPr>
              <a:t> PC (Windows)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1BD786-8EEE-9A05-3642-BF888FE95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7308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DD06BE-CE84-667F-800A-6F275844997B}"/>
              </a:ext>
            </a:extLst>
          </p:cNvPr>
          <p:cNvSpPr txBox="1"/>
          <p:nvPr/>
        </p:nvSpPr>
        <p:spPr>
          <a:xfrm>
            <a:off x="1672347" y="298612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Recording 02:17</a:t>
            </a:r>
          </a:p>
        </p:txBody>
      </p:sp>
    </p:spTree>
    <p:extLst>
      <p:ext uri="{BB962C8B-B14F-4D97-AF65-F5344CB8AC3E}">
        <p14:creationId xmlns:p14="http://schemas.microsoft.com/office/powerpoint/2010/main" val="322472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8030B-396B-6426-9051-BC4192502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D13826-0918-39A6-2DE2-1266B543D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110F5-F8C0-277D-C4FD-65752B21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42BC8-927D-9A6C-681B-70887BD2C967}"/>
              </a:ext>
            </a:extLst>
          </p:cNvPr>
          <p:cNvSpPr txBox="1"/>
          <p:nvPr/>
        </p:nvSpPr>
        <p:spPr>
          <a:xfrm>
            <a:off x="5418527" y="-13584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AB5F162D-82C0-5081-4855-3D0E782B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59" y="-12329151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72D3471-D534-73DF-2EB2-C713A4047EC2}"/>
              </a:ext>
            </a:extLst>
          </p:cNvPr>
          <p:cNvSpPr/>
          <p:nvPr/>
        </p:nvSpPr>
        <p:spPr>
          <a:xfrm>
            <a:off x="1922442" y="-11946180"/>
            <a:ext cx="3120705" cy="18742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7376C4F4-0CB4-1FA1-1769-BF33FFEE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59" y="-11457146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293B5B-CE7C-B100-87BB-0D8C7410E691}"/>
              </a:ext>
            </a:extLst>
          </p:cNvPr>
          <p:cNvSpPr/>
          <p:nvPr/>
        </p:nvSpPr>
        <p:spPr>
          <a:xfrm>
            <a:off x="7777142" y="-11074175"/>
            <a:ext cx="3120705" cy="18742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ABA22FB6-863F-A992-8930-AD38E585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275" y="-958288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3AA845-28C5-9032-A3F5-352A3A0D2126}"/>
              </a:ext>
            </a:extLst>
          </p:cNvPr>
          <p:cNvSpPr/>
          <p:nvPr/>
        </p:nvSpPr>
        <p:spPr>
          <a:xfrm>
            <a:off x="2922958" y="-9199911"/>
            <a:ext cx="3120705" cy="18742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653C5059-EBDD-2FAB-E3FE-5C67739F4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152" y="-1345776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96A72A-E2CE-69B4-D5E0-D5805775A096}"/>
              </a:ext>
            </a:extLst>
          </p:cNvPr>
          <p:cNvSpPr/>
          <p:nvPr/>
        </p:nvSpPr>
        <p:spPr>
          <a:xfrm>
            <a:off x="5080835" y="-13074797"/>
            <a:ext cx="3120705" cy="1874264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643E8A-FFFE-0FE7-F566-CDBA53D47EC8}"/>
              </a:ext>
            </a:extLst>
          </p:cNvPr>
          <p:cNvSpPr txBox="1"/>
          <p:nvPr/>
        </p:nvSpPr>
        <p:spPr>
          <a:xfrm>
            <a:off x="1632546" y="-1345786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A21C15-BB3D-4010-37B4-EC51F29774B5}"/>
              </a:ext>
            </a:extLst>
          </p:cNvPr>
          <p:cNvSpPr txBox="1"/>
          <p:nvPr/>
        </p:nvSpPr>
        <p:spPr>
          <a:xfrm>
            <a:off x="8368902" y="-1345815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5232C-F3B3-8ED4-22BA-F26FA2834670}"/>
              </a:ext>
            </a:extLst>
          </p:cNvPr>
          <p:cNvSpPr txBox="1"/>
          <p:nvPr/>
        </p:nvSpPr>
        <p:spPr>
          <a:xfrm>
            <a:off x="530154" y="326572"/>
            <a:ext cx="9902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Our</a:t>
            </a:r>
          </a:p>
          <a:p>
            <a:r>
              <a:rPr lang="en-US" sz="2400">
                <a:solidFill>
                  <a:srgbClr val="00FF00"/>
                </a:solidFill>
                <a:latin typeface="Consolas" panose="020B0609020204030204" pitchFamily="49" charset="0"/>
              </a:rPr>
              <a:t>Team_____________________________________________________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83223C-4209-EC46-2B4B-3E8D25F8FE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882056" y="-12057179"/>
            <a:ext cx="2768673" cy="2936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E9ED0C-B6C8-D5F6-FA26-9DB4451AC444}"/>
              </a:ext>
            </a:extLst>
          </p:cNvPr>
          <p:cNvSpPr/>
          <p:nvPr/>
        </p:nvSpPr>
        <p:spPr>
          <a:xfrm>
            <a:off x="1109477" y="-12044478"/>
            <a:ext cx="2333234" cy="20320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475556-784E-0FD3-78D2-F7565E29A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826688" y="-10262302"/>
            <a:ext cx="2768673" cy="2936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622C48-7F37-F6CF-D74B-357B92CBF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8034980" y="-11814994"/>
            <a:ext cx="2768673" cy="29366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AAD417C-8D0C-D229-03DE-E492D6E8E2F5}"/>
              </a:ext>
            </a:extLst>
          </p:cNvPr>
          <p:cNvSpPr/>
          <p:nvPr/>
        </p:nvSpPr>
        <p:spPr>
          <a:xfrm>
            <a:off x="8262401" y="-11802293"/>
            <a:ext cx="2333234" cy="203200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367491-BB6F-0EE1-06AE-860918F7FD25}"/>
              </a:ext>
            </a:extLst>
          </p:cNvPr>
          <p:cNvSpPr txBox="1"/>
          <p:nvPr/>
        </p:nvSpPr>
        <p:spPr>
          <a:xfrm>
            <a:off x="4950459" y="-12516636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– Where is Home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C87B77-7C97-8D73-8EAA-C54EDA5B5689}"/>
              </a:ext>
            </a:extLst>
          </p:cNvPr>
          <p:cNvSpPr txBox="1"/>
          <p:nvPr/>
        </p:nvSpPr>
        <p:spPr>
          <a:xfrm>
            <a:off x="8136285" y="-12506395"/>
            <a:ext cx="34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Lullaby (our corrupted Electricity version)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5E90971-AF3E-94AD-3D83-19D5FDB30A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613052" y="-11967139"/>
            <a:ext cx="2768673" cy="29366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C684983-5D2E-4024-38B2-62F48358CE62}"/>
              </a:ext>
            </a:extLst>
          </p:cNvPr>
          <p:cNvSpPr/>
          <p:nvPr/>
        </p:nvSpPr>
        <p:spPr>
          <a:xfrm>
            <a:off x="4840473" y="-11954438"/>
            <a:ext cx="2333234" cy="20320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EC2502-5925-C2F9-831F-F1CEA09AC62E}"/>
              </a:ext>
            </a:extLst>
          </p:cNvPr>
          <p:cNvSpPr txBox="1"/>
          <p:nvPr/>
        </p:nvSpPr>
        <p:spPr>
          <a:xfrm>
            <a:off x="1282294" y="-12624882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- Electricity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4BBD05-6BD6-2A56-9700-01EC776B56AB}"/>
              </a:ext>
            </a:extLst>
          </p:cNvPr>
          <p:cNvSpPr txBox="1"/>
          <p:nvPr/>
        </p:nvSpPr>
        <p:spPr>
          <a:xfrm>
            <a:off x="615572" y="-1395226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Apps__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0759C8-D4C8-0E65-4D7A-1DC4417D3D97}"/>
              </a:ext>
            </a:extLst>
          </p:cNvPr>
          <p:cNvSpPr txBox="1"/>
          <p:nvPr/>
        </p:nvSpPr>
        <p:spPr>
          <a:xfrm>
            <a:off x="1832069" y="-13607870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Blender</a:t>
            </a:r>
          </a:p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AudioMass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0CD481-4D55-8DD8-89F2-3D08833ADCFB}"/>
              </a:ext>
            </a:extLst>
          </p:cNvPr>
          <p:cNvSpPr/>
          <p:nvPr/>
        </p:nvSpPr>
        <p:spPr>
          <a:xfrm>
            <a:off x="615572" y="-6014800"/>
            <a:ext cx="4091147" cy="28067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E4AE17-F5AB-A30F-C98E-8CAAC7E3EF0C}"/>
              </a:ext>
            </a:extLst>
          </p:cNvPr>
          <p:cNvSpPr/>
          <p:nvPr/>
        </p:nvSpPr>
        <p:spPr>
          <a:xfrm>
            <a:off x="6323328" y="-5732843"/>
            <a:ext cx="4091147" cy="28067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0FFA12-AE69-4A7C-ACE5-6679E183A86F}"/>
              </a:ext>
            </a:extLst>
          </p:cNvPr>
          <p:cNvSpPr/>
          <p:nvPr/>
        </p:nvSpPr>
        <p:spPr>
          <a:xfrm>
            <a:off x="8810113" y="-2546069"/>
            <a:ext cx="3415272" cy="2092497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57B288-000E-ABA0-EA92-06834A713FC0}"/>
              </a:ext>
            </a:extLst>
          </p:cNvPr>
          <p:cNvSpPr/>
          <p:nvPr/>
        </p:nvSpPr>
        <p:spPr>
          <a:xfrm>
            <a:off x="462961" y="-3432395"/>
            <a:ext cx="4091147" cy="280670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1E6F95-89DF-F833-79AF-16E6893AF4ED}"/>
              </a:ext>
            </a:extLst>
          </p:cNvPr>
          <p:cNvSpPr/>
          <p:nvPr/>
        </p:nvSpPr>
        <p:spPr>
          <a:xfrm>
            <a:off x="3834356" y="-4362102"/>
            <a:ext cx="4091147" cy="2806700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44E5B-67B1-5155-91F0-2B84BD1BD383}"/>
              </a:ext>
            </a:extLst>
          </p:cNvPr>
          <p:cNvSpPr/>
          <p:nvPr/>
        </p:nvSpPr>
        <p:spPr>
          <a:xfrm>
            <a:off x="6096000" y="-3140610"/>
            <a:ext cx="2738897" cy="2806700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C8DE6-749F-44A7-4281-7F69F87A3842}"/>
              </a:ext>
            </a:extLst>
          </p:cNvPr>
          <p:cNvSpPr txBox="1"/>
          <p:nvPr/>
        </p:nvSpPr>
        <p:spPr>
          <a:xfrm>
            <a:off x="995765" y="3308329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Yassir Essabbahy</a:t>
            </a:r>
          </a:p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Driss Moussaoui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B5C61-3A5F-9723-3AB5-5EDC988B06C0}"/>
              </a:ext>
            </a:extLst>
          </p:cNvPr>
          <p:cNvSpPr txBox="1"/>
          <p:nvPr/>
        </p:nvSpPr>
        <p:spPr>
          <a:xfrm>
            <a:off x="1273277" y="2767575"/>
            <a:ext cx="176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Game Design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28C314-3191-AEA5-D018-32E1485CFDE1}"/>
              </a:ext>
            </a:extLst>
          </p:cNvPr>
          <p:cNvSpPr txBox="1"/>
          <p:nvPr/>
        </p:nvSpPr>
        <p:spPr>
          <a:xfrm>
            <a:off x="3421143" y="3328644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Yassir Essabbahy</a:t>
            </a:r>
          </a:p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Driss Moussaoui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C0B155-3D69-11A6-AE42-583F734FB034}"/>
              </a:ext>
            </a:extLst>
          </p:cNvPr>
          <p:cNvSpPr txBox="1"/>
          <p:nvPr/>
        </p:nvSpPr>
        <p:spPr>
          <a:xfrm>
            <a:off x="6160346" y="3323485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Mohamed </a:t>
            </a:r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Bayrouk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Saad </a:t>
            </a:r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ElRhandouri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D133BC-4AC3-61D6-0633-1854EDEA17D8}"/>
              </a:ext>
            </a:extLst>
          </p:cNvPr>
          <p:cNvSpPr txBox="1"/>
          <p:nvPr/>
        </p:nvSpPr>
        <p:spPr>
          <a:xfrm>
            <a:off x="8899549" y="3328644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Mohamed </a:t>
            </a:r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Bayrouk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Saad </a:t>
            </a:r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ElRhandouri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CA73C-03B9-C9B9-DEE8-24208369CF3D}"/>
              </a:ext>
            </a:extLst>
          </p:cNvPr>
          <p:cNvSpPr txBox="1"/>
          <p:nvPr/>
        </p:nvSpPr>
        <p:spPr>
          <a:xfrm>
            <a:off x="3823547" y="2772042"/>
            <a:ext cx="155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Game Dev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AEFDE5-C03E-C107-D2B5-B7279B779EF4}"/>
              </a:ext>
            </a:extLst>
          </p:cNvPr>
          <p:cNvSpPr txBox="1"/>
          <p:nvPr/>
        </p:nvSpPr>
        <p:spPr>
          <a:xfrm>
            <a:off x="6417663" y="2768811"/>
            <a:ext cx="161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Game Artist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0718DB-8D43-EF55-7C42-FC778CD151FB}"/>
              </a:ext>
            </a:extLst>
          </p:cNvPr>
          <p:cNvSpPr txBox="1"/>
          <p:nvPr/>
        </p:nvSpPr>
        <p:spPr>
          <a:xfrm>
            <a:off x="9075499" y="2768811"/>
            <a:ext cx="17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Game Sounds</a:t>
            </a:r>
          </a:p>
        </p:txBody>
      </p:sp>
    </p:spTree>
    <p:extLst>
      <p:ext uri="{BB962C8B-B14F-4D97-AF65-F5344CB8AC3E}">
        <p14:creationId xmlns:p14="http://schemas.microsoft.com/office/powerpoint/2010/main" val="339376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72C36-0321-E26F-158F-E6D60170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210152-4506-E4D3-8D5A-EB94B8AEA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579E2-793A-C851-2B80-9C2D80BAF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78" y="1711229"/>
            <a:ext cx="4578672" cy="4578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40C14-CBEE-40B1-2C7D-5A990A2C470A}"/>
              </a:ext>
            </a:extLst>
          </p:cNvPr>
          <p:cNvSpPr txBox="1"/>
          <p:nvPr/>
        </p:nvSpPr>
        <p:spPr>
          <a:xfrm>
            <a:off x="606137" y="715750"/>
            <a:ext cx="99021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0FF00"/>
                </a:solidFill>
                <a:latin typeface="Consolas" panose="020B0609020204030204" pitchFamily="49" charset="0"/>
              </a:rPr>
              <a:t>Thank You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BB35E0-561D-7294-9F1F-B13EB99712CA}"/>
              </a:ext>
            </a:extLst>
          </p:cNvPr>
          <p:cNvSpPr/>
          <p:nvPr/>
        </p:nvSpPr>
        <p:spPr>
          <a:xfrm>
            <a:off x="497472" y="-2800368"/>
            <a:ext cx="1841150" cy="168137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C8ED79-1259-A9A0-7FBF-82CF576D39BC}"/>
              </a:ext>
            </a:extLst>
          </p:cNvPr>
          <p:cNvSpPr/>
          <p:nvPr/>
        </p:nvSpPr>
        <p:spPr>
          <a:xfrm>
            <a:off x="3255466" y="-2752553"/>
            <a:ext cx="1841150" cy="168137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4D96A8-E560-95A5-5FE4-7575A128497B}"/>
              </a:ext>
            </a:extLst>
          </p:cNvPr>
          <p:cNvSpPr/>
          <p:nvPr/>
        </p:nvSpPr>
        <p:spPr>
          <a:xfrm>
            <a:off x="6096000" y="-2794990"/>
            <a:ext cx="1841150" cy="168137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2695E5-AF60-E47D-FD59-97718878BAF9}"/>
              </a:ext>
            </a:extLst>
          </p:cNvPr>
          <p:cNvSpPr/>
          <p:nvPr/>
        </p:nvSpPr>
        <p:spPr>
          <a:xfrm>
            <a:off x="8829369" y="-2754392"/>
            <a:ext cx="2410503" cy="1681374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678DD7-4847-68AA-919B-E2A81F2A2D3D}"/>
              </a:ext>
            </a:extLst>
          </p:cNvPr>
          <p:cNvSpPr txBox="1"/>
          <p:nvPr/>
        </p:nvSpPr>
        <p:spPr>
          <a:xfrm>
            <a:off x="768437" y="-986939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Photoshop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BC4EFE-65E6-3E87-8E9D-E44B0F1E34A6}"/>
              </a:ext>
            </a:extLst>
          </p:cNvPr>
          <p:cNvSpPr txBox="1"/>
          <p:nvPr/>
        </p:nvSpPr>
        <p:spPr>
          <a:xfrm>
            <a:off x="3607028" y="-921935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Blender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9A020F-77E6-038A-4E1F-B9BA695ACCE4}"/>
              </a:ext>
            </a:extLst>
          </p:cNvPr>
          <p:cNvSpPr txBox="1"/>
          <p:nvPr/>
        </p:nvSpPr>
        <p:spPr>
          <a:xfrm>
            <a:off x="6477651" y="-921935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VSCode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4A953C-D9FE-4E5D-7ADD-0DA7276CBE7C}"/>
              </a:ext>
            </a:extLst>
          </p:cNvPr>
          <p:cNvSpPr txBox="1"/>
          <p:nvPr/>
        </p:nvSpPr>
        <p:spPr>
          <a:xfrm>
            <a:off x="9499966" y="-915674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86195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CF61-B5DD-2573-5128-80FA5C9CB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BDD06A-42CE-7B7E-A666-6FB771BD43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38CD6-CB40-D75E-58A6-86456CFBEE72}"/>
              </a:ext>
            </a:extLst>
          </p:cNvPr>
          <p:cNvSpPr txBox="1"/>
          <p:nvPr/>
        </p:nvSpPr>
        <p:spPr>
          <a:xfrm>
            <a:off x="7735922" y="-5564450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One Page Document_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B63A5-DCAF-AD0D-794E-05DDD6DC0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84" y="-4702929"/>
            <a:ext cx="4573621" cy="4573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D8C3A3-5395-5E0B-D36F-D81289237C9A}"/>
              </a:ext>
            </a:extLst>
          </p:cNvPr>
          <p:cNvSpPr txBox="1"/>
          <p:nvPr/>
        </p:nvSpPr>
        <p:spPr>
          <a:xfrm>
            <a:off x="287574" y="-4714056"/>
            <a:ext cx="660508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</a:rPr>
              <a:t>Short Pitch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Recording 02:17</a:t>
            </a:r>
            <a:r>
              <a:rPr lang="en-US" sz="1600" dirty="0">
                <a:solidFill>
                  <a:schemeClr val="bg1"/>
                </a:solidFill>
              </a:rPr>
              <a:t> is a 3D first-person psychological horror game. You play as Beelzebub, a child trapped in repeating traumatic memories inside a surreal, glitching family house. Guided by swarms of flies that symbolize his trauma, the player explores the house and slowly uncovers the truth behind his father’s actions.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Game Concept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 linear, story-driven experience set in an ever-changing house where time loops around </a:t>
            </a:r>
            <a:r>
              <a:rPr lang="en-US" sz="1600" b="1" dirty="0">
                <a:solidFill>
                  <a:schemeClr val="bg1"/>
                </a:solidFill>
              </a:rPr>
              <a:t>02:17</a:t>
            </a:r>
            <a:r>
              <a:rPr lang="en-US" sz="1600" dirty="0">
                <a:solidFill>
                  <a:schemeClr val="bg1"/>
                </a:solidFill>
              </a:rPr>
              <a:t>. Each repetition subtly alters the environment, revealing fragments of memory through objects, notes, and visual cues, as the player pieces together a tragic family story.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Genre &amp; Platform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Genre:</a:t>
            </a:r>
            <a:r>
              <a:rPr lang="en-US" sz="1600" dirty="0">
                <a:solidFill>
                  <a:schemeClr val="bg1"/>
                </a:solidFill>
              </a:rPr>
              <a:t> Psychological Horror / Narrative Exploration / First-Person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Audience:</a:t>
            </a:r>
            <a:r>
              <a:rPr lang="en-US" sz="1600" dirty="0">
                <a:solidFill>
                  <a:schemeClr val="bg1"/>
                </a:solidFill>
              </a:rPr>
              <a:t> +16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Platform:</a:t>
            </a:r>
            <a:r>
              <a:rPr lang="en-US" sz="1600" dirty="0">
                <a:solidFill>
                  <a:schemeClr val="bg1"/>
                </a:solidFill>
              </a:rPr>
              <a:t> PC (Windows)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879B6B-ED06-E068-BF6C-10EE28212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7308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670939-EFC3-B145-F7C2-2A21E3CCDF0C}"/>
              </a:ext>
            </a:extLst>
          </p:cNvPr>
          <p:cNvSpPr txBox="1"/>
          <p:nvPr/>
        </p:nvSpPr>
        <p:spPr>
          <a:xfrm>
            <a:off x="1652892" y="-5443554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Recording 02:17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F40C5-229B-6895-A786-B7C50C47EB94}"/>
              </a:ext>
            </a:extLst>
          </p:cNvPr>
          <p:cNvSpPr txBox="1"/>
          <p:nvPr/>
        </p:nvSpPr>
        <p:spPr>
          <a:xfrm>
            <a:off x="962096" y="2622961"/>
            <a:ext cx="29143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</a:rPr>
              <a:t>Camera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First Person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Dark Vignette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690F9-1E4B-DBE5-4999-BB0E0F90A681}"/>
              </a:ext>
            </a:extLst>
          </p:cNvPr>
          <p:cNvSpPr txBox="1"/>
          <p:nvPr/>
        </p:nvSpPr>
        <p:spPr>
          <a:xfrm>
            <a:off x="7374576" y="2487761"/>
            <a:ext cx="44931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</a:rPr>
              <a:t>Character</a:t>
            </a:r>
          </a:p>
          <a:p>
            <a:r>
              <a:rPr lang="en-US" sz="2400" dirty="0">
                <a:solidFill>
                  <a:schemeClr val="bg1"/>
                </a:solidFill>
              </a:rPr>
              <a:t>Silent protagonist</a:t>
            </a:r>
          </a:p>
          <a:p>
            <a:r>
              <a:rPr lang="en-US" sz="2400" dirty="0">
                <a:solidFill>
                  <a:schemeClr val="bg1"/>
                </a:solidFill>
              </a:rPr>
              <a:t>Ordinary human (no powers)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Trapped inside a memory loop</a:t>
            </a:r>
          </a:p>
          <a:p>
            <a:r>
              <a:rPr lang="en-US" sz="2400" dirty="0">
                <a:solidFill>
                  <a:schemeClr val="bg1"/>
                </a:solidFill>
              </a:rPr>
              <a:t>Emotion shown through animation, not dialogue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6AD36-B9C7-9E20-7B92-C5C010123A22}"/>
              </a:ext>
            </a:extLst>
          </p:cNvPr>
          <p:cNvSpPr txBox="1"/>
          <p:nvPr/>
        </p:nvSpPr>
        <p:spPr>
          <a:xfrm>
            <a:off x="4020690" y="2644170"/>
            <a:ext cx="32096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</a:rPr>
              <a:t>Controls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Standard WASD movement</a:t>
            </a:r>
            <a:r>
              <a:rPr lang="en-US" sz="2400" dirty="0">
                <a:solidFill>
                  <a:schemeClr val="bg1"/>
                </a:solidFill>
              </a:rPr>
              <a:t> with slow walking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4C3D2-A6E3-A7B6-0E2C-3AB3EEF242D8}"/>
              </a:ext>
            </a:extLst>
          </p:cNvPr>
          <p:cNvSpPr txBox="1"/>
          <p:nvPr/>
        </p:nvSpPr>
        <p:spPr>
          <a:xfrm>
            <a:off x="5264690" y="580901"/>
            <a:ext cx="422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latin typeface="Consolas" panose="020B0609020204030204" pitchFamily="49" charset="0"/>
              </a:rPr>
              <a:t>3C’s</a:t>
            </a:r>
          </a:p>
        </p:txBody>
      </p:sp>
    </p:spTree>
    <p:extLst>
      <p:ext uri="{BB962C8B-B14F-4D97-AF65-F5344CB8AC3E}">
        <p14:creationId xmlns:p14="http://schemas.microsoft.com/office/powerpoint/2010/main" val="373772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6AFB-338B-B17F-2D9E-513611A18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6BBDF6-129C-C9F5-B9E3-4EC2A82550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E15B9-293D-2D46-12E2-FE0FF578ECAC}"/>
              </a:ext>
            </a:extLst>
          </p:cNvPr>
          <p:cNvSpPr txBox="1"/>
          <p:nvPr/>
        </p:nvSpPr>
        <p:spPr>
          <a:xfrm>
            <a:off x="7735922" y="-5564450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One Page Document_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723AE-B056-D165-F695-0636A83E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84" y="-4702929"/>
            <a:ext cx="4573621" cy="4573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0CF0FB-24B3-28DB-76F7-199385B9642A}"/>
              </a:ext>
            </a:extLst>
          </p:cNvPr>
          <p:cNvSpPr txBox="1"/>
          <p:nvPr/>
        </p:nvSpPr>
        <p:spPr>
          <a:xfrm>
            <a:off x="287574" y="-4714056"/>
            <a:ext cx="660508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</a:rPr>
              <a:t>Short Pitch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Recording 02:17</a:t>
            </a:r>
            <a:r>
              <a:rPr lang="en-US" sz="1600" dirty="0">
                <a:solidFill>
                  <a:schemeClr val="bg1"/>
                </a:solidFill>
              </a:rPr>
              <a:t> is a 3D first-person psychological horror game. You play as Beelzebub, a child trapped in repeating traumatic memories inside a surreal, glitching family house. Guided by swarms of flies that symbolize his trauma, the player explores the house and slowly uncovers the truth behind his father’s actions.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Game Concept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 linear, story-driven experience set in an ever-changing house where time loops around </a:t>
            </a:r>
            <a:r>
              <a:rPr lang="en-US" sz="1600" b="1" dirty="0">
                <a:solidFill>
                  <a:schemeClr val="bg1"/>
                </a:solidFill>
              </a:rPr>
              <a:t>02:17</a:t>
            </a:r>
            <a:r>
              <a:rPr lang="en-US" sz="1600" dirty="0">
                <a:solidFill>
                  <a:schemeClr val="bg1"/>
                </a:solidFill>
              </a:rPr>
              <a:t>. Each repetition subtly alters the environment, revealing fragments of memory through objects, notes, and visual cues, as the player pieces together a tragic family story.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FF00"/>
                </a:solidFill>
              </a:rPr>
              <a:t>Genre &amp; Platform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Genre:</a:t>
            </a:r>
            <a:r>
              <a:rPr lang="en-US" sz="1600" dirty="0">
                <a:solidFill>
                  <a:schemeClr val="bg1"/>
                </a:solidFill>
              </a:rPr>
              <a:t> Psychological Horror / Narrative Exploration / First-Person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Audience:</a:t>
            </a:r>
            <a:r>
              <a:rPr lang="en-US" sz="1600" dirty="0">
                <a:solidFill>
                  <a:schemeClr val="bg1"/>
                </a:solidFill>
              </a:rPr>
              <a:t> +16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Platform:</a:t>
            </a:r>
            <a:r>
              <a:rPr lang="en-US" sz="1600" dirty="0">
                <a:solidFill>
                  <a:schemeClr val="bg1"/>
                </a:solidFill>
              </a:rPr>
              <a:t> PC (Windows)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11FC2B-888B-2591-196F-E618754D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7308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7A47F-2FA3-F4A2-C5D2-B0200F7FBF93}"/>
              </a:ext>
            </a:extLst>
          </p:cNvPr>
          <p:cNvSpPr txBox="1"/>
          <p:nvPr/>
        </p:nvSpPr>
        <p:spPr>
          <a:xfrm>
            <a:off x="1652892" y="-5443554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Recording 02:17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373582-44D3-D7FB-FE2F-C3F0E089E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67" y="253324"/>
            <a:ext cx="6351352" cy="63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3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C7F10-70CF-90B4-3D1D-8BA63195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D99F2-B1BB-84CC-906D-D730773035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66A46-E61E-39EF-F3C1-605E6D32B1D6}"/>
              </a:ext>
            </a:extLst>
          </p:cNvPr>
          <p:cNvSpPr txBox="1"/>
          <p:nvPr/>
        </p:nvSpPr>
        <p:spPr>
          <a:xfrm>
            <a:off x="7755376" y="-3859263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One Page Document_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D7FA8-BD50-62AD-7E56-6F5AF2FD2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17" y="-6414768"/>
            <a:ext cx="4573621" cy="4573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BCB4A9-B312-158D-1C18-814D9D973867}"/>
              </a:ext>
            </a:extLst>
          </p:cNvPr>
          <p:cNvSpPr txBox="1"/>
          <p:nvPr/>
        </p:nvSpPr>
        <p:spPr>
          <a:xfrm>
            <a:off x="136997" y="-7268949"/>
            <a:ext cx="6605081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00FF00"/>
                </a:solidFill>
              </a:rPr>
              <a:t>Short Pitch</a:t>
            </a:r>
          </a:p>
          <a:p>
            <a:pPr>
              <a:buNone/>
            </a:pPr>
            <a:r>
              <a:rPr lang="en-US" sz="1200" b="1" dirty="0">
                <a:solidFill>
                  <a:schemeClr val="bg1"/>
                </a:solidFill>
              </a:rPr>
              <a:t>Recording 02:17</a:t>
            </a:r>
            <a:r>
              <a:rPr lang="en-US" sz="1200" dirty="0">
                <a:solidFill>
                  <a:schemeClr val="bg1"/>
                </a:solidFill>
              </a:rPr>
              <a:t> is a </a:t>
            </a:r>
            <a:r>
              <a:rPr lang="en-US" sz="1200" b="1" dirty="0">
                <a:solidFill>
                  <a:schemeClr val="bg1"/>
                </a:solidFill>
              </a:rPr>
              <a:t>3D first-person psychological horror</a:t>
            </a:r>
            <a:r>
              <a:rPr lang="en-US" sz="1200" dirty="0">
                <a:solidFill>
                  <a:schemeClr val="bg1"/>
                </a:solidFill>
              </a:rPr>
              <a:t> game. Players control </a:t>
            </a:r>
            <a:r>
              <a:rPr lang="en-US" sz="1200" b="1" dirty="0">
                <a:solidFill>
                  <a:schemeClr val="bg1"/>
                </a:solidFill>
              </a:rPr>
              <a:t>Beelzebub</a:t>
            </a:r>
            <a:r>
              <a:rPr lang="en-US" sz="1200" dirty="0">
                <a:solidFill>
                  <a:schemeClr val="bg1"/>
                </a:solidFill>
              </a:rPr>
              <a:t>, a child trapped in recurring traumatic memories inside a surreal, glitching family house. Swarms of flies hover and follow him, representing his identity and trauma, as he explores the house and gradually uncovers the truth about his father’s actions.</a:t>
            </a:r>
          </a:p>
          <a:p>
            <a:pPr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rgbClr val="00FF00"/>
                </a:solidFill>
              </a:rPr>
              <a:t>Game Concept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Linear narrative in first-person:</a:t>
            </a:r>
            <a:r>
              <a:rPr lang="en-US" sz="1200" dirty="0">
                <a:solidFill>
                  <a:schemeClr val="bg1"/>
                </a:solidFill>
              </a:rPr>
              <a:t> Explore a surreal, ever-changing family house where each room reveals fragments of a tragic story.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Time loop mechanic:</a:t>
            </a:r>
            <a:r>
              <a:rPr lang="en-US" sz="1200" dirty="0">
                <a:solidFill>
                  <a:schemeClr val="bg1"/>
                </a:solidFill>
              </a:rPr>
              <a:t> Events revolve around </a:t>
            </a:r>
            <a:r>
              <a:rPr lang="en-US" sz="1200" b="1" dirty="0">
                <a:solidFill>
                  <a:schemeClr val="bg1"/>
                </a:solidFill>
              </a:rPr>
              <a:t>02:17</a:t>
            </a:r>
            <a:r>
              <a:rPr lang="en-US" sz="1200" dirty="0">
                <a:solidFill>
                  <a:schemeClr val="bg1"/>
                </a:solidFill>
              </a:rPr>
              <a:t>, repeating with subtle variations that alter the player’s perception of the environment and story.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Dynamic swarm of flies:</a:t>
            </a:r>
            <a:r>
              <a:rPr lang="en-US" sz="1200" dirty="0">
                <a:solidFill>
                  <a:schemeClr val="bg1"/>
                </a:solidFill>
              </a:rPr>
              <a:t> Flies react to the player, symbolizing Beelzebub’s trauma and heightening psychological tension.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Story-driven exploration:</a:t>
            </a:r>
            <a:r>
              <a:rPr lang="en-US" sz="1200" dirty="0">
                <a:solidFill>
                  <a:schemeClr val="bg1"/>
                </a:solidFill>
              </a:rPr>
              <a:t> The player experiences Beelzebub’s memories and slowly pieces together </a:t>
            </a:r>
            <a:r>
              <a:rPr lang="en-US" sz="1200" b="1" dirty="0">
                <a:solidFill>
                  <a:schemeClr val="bg1"/>
                </a:solidFill>
              </a:rPr>
              <a:t>why his father killed his mother</a:t>
            </a:r>
            <a:r>
              <a:rPr lang="en-US" sz="1200" dirty="0">
                <a:solidFill>
                  <a:schemeClr val="bg1"/>
                </a:solidFill>
              </a:rPr>
              <a:t>, uncovering the story through objects, notes, footage, and environmental cues.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rgbClr val="00FF00"/>
                </a:solidFill>
              </a:rPr>
              <a:t>Genre &amp;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Genre:</a:t>
            </a:r>
            <a:r>
              <a:rPr lang="en-US" sz="1200" dirty="0">
                <a:solidFill>
                  <a:schemeClr val="bg1"/>
                </a:solidFill>
              </a:rPr>
              <a:t> Psychological Horror / Narrative Exploration / First-Person 3D Horror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Audience:</a:t>
            </a:r>
            <a:r>
              <a:rPr lang="en-US" sz="1200" dirty="0">
                <a:solidFill>
                  <a:schemeClr val="bg1"/>
                </a:solidFill>
              </a:rPr>
              <a:t> +16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Platform:</a:t>
            </a:r>
            <a:r>
              <a:rPr lang="en-US" sz="1200" dirty="0">
                <a:solidFill>
                  <a:schemeClr val="bg1"/>
                </a:solidFill>
              </a:rPr>
              <a:t> PC (Windows)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rgbClr val="00FF00"/>
                </a:solidFill>
              </a:rPr>
              <a:t>Story &amp; Setting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Beelzebub is trapped in trauma, reliving distorted memory loops inside a surreal family house.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house tells the story of his family’s tragedy, revealing details about his father’s actions and motivations.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Each loop allows Beelzebub to discover more about the events surrounding his mother’s death and confront the emotional weight of his memories.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600" b="1" dirty="0">
                <a:solidFill>
                  <a:srgbClr val="00FF00"/>
                </a:solidFill>
              </a:rPr>
              <a:t>Ambiance &amp; Audio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Visuals:</a:t>
            </a:r>
            <a:r>
              <a:rPr lang="en-US" sz="1200" dirty="0">
                <a:solidFill>
                  <a:schemeClr val="bg1"/>
                </a:solidFill>
              </a:rPr>
              <a:t> Dark, surreal, glitchy environments with moody lighting and particle-based swarms of flies.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Audio:</a:t>
            </a:r>
            <a:r>
              <a:rPr lang="en-US" sz="1200" dirty="0">
                <a:solidFill>
                  <a:schemeClr val="bg1"/>
                </a:solidFill>
              </a:rPr>
              <a:t> Ambient creaks, whispers, buzzing flies, and eerie minimalist music enhance psychological tension and immersion.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34020-54F6-537A-21AC-BD009F391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" y="153468"/>
            <a:ext cx="11738113" cy="6602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040BA1-F859-3CDB-9CEC-7413FF882771}"/>
              </a:ext>
            </a:extLst>
          </p:cNvPr>
          <p:cNvSpPr txBox="1"/>
          <p:nvPr/>
        </p:nvSpPr>
        <p:spPr>
          <a:xfrm>
            <a:off x="5206323" y="283471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74BE58-E763-973B-75A8-36476DA8FCFF}"/>
              </a:ext>
            </a:extLst>
          </p:cNvPr>
          <p:cNvGrpSpPr/>
          <p:nvPr/>
        </p:nvGrpSpPr>
        <p:grpSpPr>
          <a:xfrm>
            <a:off x="1149748" y="1488449"/>
            <a:ext cx="3333750" cy="2305050"/>
            <a:chOff x="1124348" y="2230254"/>
            <a:chExt cx="3333750" cy="2305050"/>
          </a:xfrm>
        </p:grpSpPr>
        <p:pic>
          <p:nvPicPr>
            <p:cNvPr id="1028" name="Picture 4" descr="aesthetic window tab png">
              <a:extLst>
                <a:ext uri="{FF2B5EF4-FFF2-40B4-BE49-F238E27FC236}">
                  <a16:creationId xmlns:a16="http://schemas.microsoft.com/office/drawing/2014/main" id="{87769191-3BAE-ABC8-047B-D2531DD34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348" y="2230254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ittle Nightmares Preview - Gamereactor">
              <a:extLst>
                <a:ext uri="{FF2B5EF4-FFF2-40B4-BE49-F238E27FC236}">
                  <a16:creationId xmlns:a16="http://schemas.microsoft.com/office/drawing/2014/main" id="{87F72158-E290-F58C-53F7-A99C78F52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432" y="2555505"/>
              <a:ext cx="3236976" cy="193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02DFE3-7D33-F93B-D041-2F6300812727}"/>
              </a:ext>
            </a:extLst>
          </p:cNvPr>
          <p:cNvGrpSpPr/>
          <p:nvPr/>
        </p:nvGrpSpPr>
        <p:grpSpPr>
          <a:xfrm>
            <a:off x="2229248" y="2431302"/>
            <a:ext cx="9163050" cy="4132645"/>
            <a:chOff x="1746648" y="2278902"/>
            <a:chExt cx="9163050" cy="4132645"/>
          </a:xfrm>
        </p:grpSpPr>
        <p:pic>
          <p:nvPicPr>
            <p:cNvPr id="8" name="Picture 4" descr="aesthetic window tab png">
              <a:extLst>
                <a:ext uri="{FF2B5EF4-FFF2-40B4-BE49-F238E27FC236}">
                  <a16:creationId xmlns:a16="http://schemas.microsoft.com/office/drawing/2014/main" id="{26B26F41-335D-38DE-C73C-E79A4052D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948" y="2278902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Old Wallpaper - Images et vidéos libres de droits | Adobe Stock">
              <a:extLst>
                <a:ext uri="{FF2B5EF4-FFF2-40B4-BE49-F238E27FC236}">
                  <a16:creationId xmlns:a16="http://schemas.microsoft.com/office/drawing/2014/main" id="{19EC9199-A122-AC6D-42E1-EB3E2F835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5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7703" y="2640974"/>
              <a:ext cx="3190240" cy="189433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esthetic window tab png">
              <a:extLst>
                <a:ext uri="{FF2B5EF4-FFF2-40B4-BE49-F238E27FC236}">
                  <a16:creationId xmlns:a16="http://schemas.microsoft.com/office/drawing/2014/main" id="{72C11C6A-75E2-71ED-10D7-0FADEB039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648" y="4106497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Background illustrations of a &quot;Basement&quot;">
            <a:extLst>
              <a:ext uri="{FF2B5EF4-FFF2-40B4-BE49-F238E27FC236}">
                <a16:creationId xmlns:a16="http://schemas.microsoft.com/office/drawing/2014/main" id="{40637AB4-F25B-81ED-A304-5EC914EF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626863"/>
            <a:ext cx="3149600" cy="187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90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A0724-1BAD-FBFD-8F09-6C7382A7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68F10-8882-0A53-4743-4EDD4BA75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7" y="-6729720"/>
            <a:ext cx="11738113" cy="66026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E6598-ED76-60B3-0A18-94CC6DEAE3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77A49-21E8-BCC5-C042-8731E91F4864}"/>
              </a:ext>
            </a:extLst>
          </p:cNvPr>
          <p:cNvSpPr txBox="1"/>
          <p:nvPr/>
        </p:nvSpPr>
        <p:spPr>
          <a:xfrm>
            <a:off x="7755376" y="-3859263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One Page Document_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2A555-0E42-DF7C-C9A1-1FB264761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2F8FD7-4557-A3BD-A81C-C5B059CFD1EA}"/>
              </a:ext>
            </a:extLst>
          </p:cNvPr>
          <p:cNvSpPr txBox="1"/>
          <p:nvPr/>
        </p:nvSpPr>
        <p:spPr>
          <a:xfrm>
            <a:off x="5127339" y="-6599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AC4245-784C-CF99-1D4B-0F468FF88755}"/>
              </a:ext>
            </a:extLst>
          </p:cNvPr>
          <p:cNvGrpSpPr/>
          <p:nvPr/>
        </p:nvGrpSpPr>
        <p:grpSpPr>
          <a:xfrm>
            <a:off x="1070764" y="-5394739"/>
            <a:ext cx="3333750" cy="2305050"/>
            <a:chOff x="1124348" y="2230254"/>
            <a:chExt cx="3333750" cy="2305050"/>
          </a:xfrm>
        </p:grpSpPr>
        <p:pic>
          <p:nvPicPr>
            <p:cNvPr id="1028" name="Picture 4" descr="aesthetic window tab png">
              <a:extLst>
                <a:ext uri="{FF2B5EF4-FFF2-40B4-BE49-F238E27FC236}">
                  <a16:creationId xmlns:a16="http://schemas.microsoft.com/office/drawing/2014/main" id="{C2283E60-9F59-F424-8C4B-DBAE3BE93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348" y="2230254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ittle Nightmares Preview - Gamereactor">
              <a:extLst>
                <a:ext uri="{FF2B5EF4-FFF2-40B4-BE49-F238E27FC236}">
                  <a16:creationId xmlns:a16="http://schemas.microsoft.com/office/drawing/2014/main" id="{DF5BCA49-801F-556F-21C5-B717235DA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432" y="2555505"/>
              <a:ext cx="3236976" cy="193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50E08-6E66-9F0F-1146-CDD721C23BD6}"/>
              </a:ext>
            </a:extLst>
          </p:cNvPr>
          <p:cNvGrpSpPr/>
          <p:nvPr/>
        </p:nvGrpSpPr>
        <p:grpSpPr>
          <a:xfrm>
            <a:off x="2150264" y="-4451886"/>
            <a:ext cx="9163050" cy="4132645"/>
            <a:chOff x="1746648" y="2278902"/>
            <a:chExt cx="9163050" cy="4132645"/>
          </a:xfrm>
        </p:grpSpPr>
        <p:pic>
          <p:nvPicPr>
            <p:cNvPr id="8" name="Picture 4" descr="aesthetic window tab png">
              <a:extLst>
                <a:ext uri="{FF2B5EF4-FFF2-40B4-BE49-F238E27FC236}">
                  <a16:creationId xmlns:a16="http://schemas.microsoft.com/office/drawing/2014/main" id="{02D7B21B-2478-B37E-34D1-87421F97C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948" y="2278902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Old Wallpaper - Images et vidéos libres de droits | Adobe Stock">
              <a:extLst>
                <a:ext uri="{FF2B5EF4-FFF2-40B4-BE49-F238E27FC236}">
                  <a16:creationId xmlns:a16="http://schemas.microsoft.com/office/drawing/2014/main" id="{CD30C760-E169-96EE-FE23-9C65FFC50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5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7703" y="2640974"/>
              <a:ext cx="3190240" cy="189433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esthetic window tab png">
              <a:extLst>
                <a:ext uri="{FF2B5EF4-FFF2-40B4-BE49-F238E27FC236}">
                  <a16:creationId xmlns:a16="http://schemas.microsoft.com/office/drawing/2014/main" id="{C7C96B39-2B1B-5B3E-AE7D-A6DB16C1E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43000"/>
                      </a14:imgEffect>
                      <a14:imgEffect>
                        <a14:brightnessContrast bright="-21000" contrast="-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648" y="4106497"/>
              <a:ext cx="3333750" cy="230505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Background illustrations of a &quot;Basement&quot;">
            <a:extLst>
              <a:ext uri="{FF2B5EF4-FFF2-40B4-BE49-F238E27FC236}">
                <a16:creationId xmlns:a16="http://schemas.microsoft.com/office/drawing/2014/main" id="{0B9643FB-44B4-6A7C-2A7E-2711F947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016" y="-2256325"/>
            <a:ext cx="3149600" cy="187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D518D5AF-C50B-82F9-71A9-3F88B3813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48" y="1488449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DC7962-0D40-2E54-60B2-744B4F9F2B4D}"/>
              </a:ext>
            </a:extLst>
          </p:cNvPr>
          <p:cNvSpPr/>
          <p:nvPr/>
        </p:nvSpPr>
        <p:spPr>
          <a:xfrm>
            <a:off x="1195431" y="1871420"/>
            <a:ext cx="3120705" cy="1874264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9483854B-D17E-B6D3-86FC-665DDA094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448" y="2360454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7A7D14-2619-DAC9-5951-E57B52FD5D98}"/>
              </a:ext>
            </a:extLst>
          </p:cNvPr>
          <p:cNvSpPr/>
          <p:nvPr/>
        </p:nvSpPr>
        <p:spPr>
          <a:xfrm>
            <a:off x="7050131" y="2743425"/>
            <a:ext cx="3120705" cy="1874264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E4B14190-23A3-349D-FE86-328A31223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4" y="423471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54CBFFD-B54B-B55A-9FA3-DE4F7752307C}"/>
              </a:ext>
            </a:extLst>
          </p:cNvPr>
          <p:cNvSpPr/>
          <p:nvPr/>
        </p:nvSpPr>
        <p:spPr>
          <a:xfrm>
            <a:off x="2195947" y="4617689"/>
            <a:ext cx="3120705" cy="1874264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7E916452-F4BD-5886-7F11-B136CB39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141" y="35983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1DB7111-2F8D-BF42-77AE-0D92A7CE15BF}"/>
              </a:ext>
            </a:extLst>
          </p:cNvPr>
          <p:cNvSpPr/>
          <p:nvPr/>
        </p:nvSpPr>
        <p:spPr>
          <a:xfrm>
            <a:off x="4353824" y="742803"/>
            <a:ext cx="3120705" cy="1874264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272DCF-EAC0-4B22-7D3B-571FE612F097}"/>
              </a:ext>
            </a:extLst>
          </p:cNvPr>
          <p:cNvSpPr txBox="1"/>
          <p:nvPr/>
        </p:nvSpPr>
        <p:spPr>
          <a:xfrm>
            <a:off x="905535" y="35973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ABF42-4522-32E5-1C63-FDBFCEEB4C7F}"/>
              </a:ext>
            </a:extLst>
          </p:cNvPr>
          <p:cNvSpPr txBox="1"/>
          <p:nvPr/>
        </p:nvSpPr>
        <p:spPr>
          <a:xfrm>
            <a:off x="7641891" y="35944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3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5E02A-3B73-C60F-FAC6-4F43FCE6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4C00DC-48D9-FDEA-2B78-5055C2E92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B388E-B792-3BD6-3F16-9945D7B8E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D1DC5-FAB6-D181-D353-79CC71C9AB4E}"/>
              </a:ext>
            </a:extLst>
          </p:cNvPr>
          <p:cNvSpPr txBox="1"/>
          <p:nvPr/>
        </p:nvSpPr>
        <p:spPr>
          <a:xfrm>
            <a:off x="5127339" y="-6599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89A4CAFF-EFC7-C47F-7514-07A9B90F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71" y="-5344151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774AC0-1320-A0C3-A60D-9502D8486D0E}"/>
              </a:ext>
            </a:extLst>
          </p:cNvPr>
          <p:cNvSpPr/>
          <p:nvPr/>
        </p:nvSpPr>
        <p:spPr>
          <a:xfrm>
            <a:off x="1631254" y="-4961180"/>
            <a:ext cx="3120705" cy="18742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B67AF1B6-B7AD-BE9A-5E43-E03263735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271" y="-4472146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F6B489C-0E22-F745-7C2F-8E479DEFB9C2}"/>
              </a:ext>
            </a:extLst>
          </p:cNvPr>
          <p:cNvSpPr/>
          <p:nvPr/>
        </p:nvSpPr>
        <p:spPr>
          <a:xfrm>
            <a:off x="7485954" y="-4089175"/>
            <a:ext cx="3120705" cy="18742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25C949C0-59ED-247A-5159-9BE2812C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87" y="-259788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0D82D7A-F08E-BA2F-E118-D474BC10BDD7}"/>
              </a:ext>
            </a:extLst>
          </p:cNvPr>
          <p:cNvSpPr/>
          <p:nvPr/>
        </p:nvSpPr>
        <p:spPr>
          <a:xfrm>
            <a:off x="2631770" y="-2214911"/>
            <a:ext cx="3120705" cy="18742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DDC285B0-52D2-B092-51FD-A8A0A3D5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64" y="-647276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DA9493-E7B3-7127-5D6D-220F55270100}"/>
              </a:ext>
            </a:extLst>
          </p:cNvPr>
          <p:cNvSpPr/>
          <p:nvPr/>
        </p:nvSpPr>
        <p:spPr>
          <a:xfrm>
            <a:off x="4789647" y="-6089797"/>
            <a:ext cx="3120705" cy="1874264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D9021-0C43-45E4-D5F0-0E44ECD96FDD}"/>
              </a:ext>
            </a:extLst>
          </p:cNvPr>
          <p:cNvSpPr txBox="1"/>
          <p:nvPr/>
        </p:nvSpPr>
        <p:spPr>
          <a:xfrm>
            <a:off x="1341358" y="-647286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821EB-FC9D-CA8B-24C6-CA6B737CE03A}"/>
              </a:ext>
            </a:extLst>
          </p:cNvPr>
          <p:cNvSpPr txBox="1"/>
          <p:nvPr/>
        </p:nvSpPr>
        <p:spPr>
          <a:xfrm>
            <a:off x="8077714" y="-647315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42BE8-C1D4-9636-320C-37931247D4FA}"/>
              </a:ext>
            </a:extLst>
          </p:cNvPr>
          <p:cNvSpPr txBox="1"/>
          <p:nvPr/>
        </p:nvSpPr>
        <p:spPr>
          <a:xfrm>
            <a:off x="530154" y="32657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Level Design_____________________________________________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4" descr="aesthetic window tab png">
            <a:extLst>
              <a:ext uri="{FF2B5EF4-FFF2-40B4-BE49-F238E27FC236}">
                <a16:creationId xmlns:a16="http://schemas.microsoft.com/office/drawing/2014/main" id="{F70B1D40-F155-B34B-CCEA-F3832C3EF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167223"/>
            <a:ext cx="9099912" cy="525814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C3B78E-4899-BF9F-40F6-244A562BD61B}"/>
              </a:ext>
            </a:extLst>
          </p:cNvPr>
          <p:cNvSpPr/>
          <p:nvPr/>
        </p:nvSpPr>
        <p:spPr>
          <a:xfrm>
            <a:off x="1231900" y="2044700"/>
            <a:ext cx="8547100" cy="424180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2E53D-E773-A246-FF8B-CE2CD120BD63}"/>
              </a:ext>
            </a:extLst>
          </p:cNvPr>
          <p:cNvSpPr txBox="1"/>
          <p:nvPr/>
        </p:nvSpPr>
        <p:spPr>
          <a:xfrm rot="16200000">
            <a:off x="7691436" y="5361787"/>
            <a:ext cx="160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Start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B1474A-1620-65DC-823C-6C5B6C0B976C}"/>
              </a:ext>
            </a:extLst>
          </p:cNvPr>
          <p:cNvSpPr txBox="1"/>
          <p:nvPr/>
        </p:nvSpPr>
        <p:spPr>
          <a:xfrm>
            <a:off x="7910352" y="2853896"/>
            <a:ext cx="160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Room 1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E4EF2-BDD6-DBEF-32B6-597EBD717C4B}"/>
              </a:ext>
            </a:extLst>
          </p:cNvPr>
          <p:cNvSpPr txBox="1"/>
          <p:nvPr/>
        </p:nvSpPr>
        <p:spPr>
          <a:xfrm>
            <a:off x="5603872" y="5208892"/>
            <a:ext cx="160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Room 2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2B4D0A-A89E-0D88-EB9A-D146047C7328}"/>
              </a:ext>
            </a:extLst>
          </p:cNvPr>
          <p:cNvSpPr txBox="1"/>
          <p:nvPr/>
        </p:nvSpPr>
        <p:spPr>
          <a:xfrm rot="16200000">
            <a:off x="3082790" y="3068572"/>
            <a:ext cx="19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Hallway 1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B21D54-709F-F44C-A6D0-BF331FE22B0E}"/>
              </a:ext>
            </a:extLst>
          </p:cNvPr>
          <p:cNvSpPr txBox="1"/>
          <p:nvPr/>
        </p:nvSpPr>
        <p:spPr>
          <a:xfrm rot="16200000">
            <a:off x="2042076" y="2771261"/>
            <a:ext cx="19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Hallway 2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20578-EB6B-62A1-FA86-500161AECA67}"/>
              </a:ext>
            </a:extLst>
          </p:cNvPr>
          <p:cNvSpPr txBox="1"/>
          <p:nvPr/>
        </p:nvSpPr>
        <p:spPr>
          <a:xfrm rot="16200000">
            <a:off x="1013959" y="4063149"/>
            <a:ext cx="192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FF00"/>
                </a:solidFill>
                <a:latin typeface="Consolas" panose="020B0609020204030204" pitchFamily="49" charset="0"/>
              </a:rPr>
              <a:t>Hallway 3</a:t>
            </a:r>
            <a:endParaRPr lang="en-US" sz="22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74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EF52-BC6D-3AAD-3903-69186E6B8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7EA3F8-042C-4A72-83A3-FCE1D0EA83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8B56D-D788-3489-4949-8EC934F6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07448-E38D-EA74-9422-43AE6B7E037A}"/>
              </a:ext>
            </a:extLst>
          </p:cNvPr>
          <p:cNvSpPr txBox="1"/>
          <p:nvPr/>
        </p:nvSpPr>
        <p:spPr>
          <a:xfrm>
            <a:off x="5127339" y="-6599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D5E06FA5-FE99-0C0A-9AC2-41BF6F38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71" y="-5344151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462187-6F6A-76FA-173D-3CC650E95475}"/>
              </a:ext>
            </a:extLst>
          </p:cNvPr>
          <p:cNvSpPr/>
          <p:nvPr/>
        </p:nvSpPr>
        <p:spPr>
          <a:xfrm>
            <a:off x="1631254" y="-4961180"/>
            <a:ext cx="3120705" cy="18742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2BCE685F-B50A-14D3-4777-848F9FE5A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271" y="-4472146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30886A-3ABA-CA1B-111E-C0FF8F2D3B74}"/>
              </a:ext>
            </a:extLst>
          </p:cNvPr>
          <p:cNvSpPr/>
          <p:nvPr/>
        </p:nvSpPr>
        <p:spPr>
          <a:xfrm>
            <a:off x="7485954" y="-4089175"/>
            <a:ext cx="3120705" cy="18742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9C9B7B5B-A7AB-7805-CC15-8E3B988E1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87" y="-259788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458592D-3374-5CDF-206E-6A2C104785C7}"/>
              </a:ext>
            </a:extLst>
          </p:cNvPr>
          <p:cNvSpPr/>
          <p:nvPr/>
        </p:nvSpPr>
        <p:spPr>
          <a:xfrm>
            <a:off x="2631770" y="-2214911"/>
            <a:ext cx="3120705" cy="18742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7033BDD8-1262-69D7-ED69-D8B0F5A4C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64" y="-647276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8A0B600-0704-AA1C-3BFD-DB98DBDF1814}"/>
              </a:ext>
            </a:extLst>
          </p:cNvPr>
          <p:cNvSpPr/>
          <p:nvPr/>
        </p:nvSpPr>
        <p:spPr>
          <a:xfrm>
            <a:off x="4789647" y="-6089797"/>
            <a:ext cx="3120705" cy="1874264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96871-606D-2D1E-C235-821213E84F89}"/>
              </a:ext>
            </a:extLst>
          </p:cNvPr>
          <p:cNvSpPr txBox="1"/>
          <p:nvPr/>
        </p:nvSpPr>
        <p:spPr>
          <a:xfrm>
            <a:off x="1341358" y="-647286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3D209-EC02-C320-0E64-818357896FD9}"/>
              </a:ext>
            </a:extLst>
          </p:cNvPr>
          <p:cNvSpPr txBox="1"/>
          <p:nvPr/>
        </p:nvSpPr>
        <p:spPr>
          <a:xfrm>
            <a:off x="8077714" y="-647315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05FA3-2857-A2BA-3A79-4315C46206C1}"/>
              </a:ext>
            </a:extLst>
          </p:cNvPr>
          <p:cNvSpPr txBox="1"/>
          <p:nvPr/>
        </p:nvSpPr>
        <p:spPr>
          <a:xfrm>
            <a:off x="530154" y="32657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Level Design_____________________________________________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A7A9E-610D-8ACC-BCD8-830FDE989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970966" y="2728390"/>
            <a:ext cx="2768673" cy="2936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9C6CAC-278B-5D44-F17C-BB2727AB483C}"/>
              </a:ext>
            </a:extLst>
          </p:cNvPr>
          <p:cNvSpPr/>
          <p:nvPr/>
        </p:nvSpPr>
        <p:spPr>
          <a:xfrm>
            <a:off x="1198387" y="2741091"/>
            <a:ext cx="2333234" cy="20320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9AB0C7-4772-EEB2-E659-D943BE09DD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925299" y="1952807"/>
            <a:ext cx="2768673" cy="2936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B40CA2A-A4CD-4055-7863-463E2A5A90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8123890" y="2970575"/>
            <a:ext cx="2768673" cy="29366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557B3F0-7136-25F2-FAE2-452F8C0E2BDD}"/>
              </a:ext>
            </a:extLst>
          </p:cNvPr>
          <p:cNvSpPr/>
          <p:nvPr/>
        </p:nvSpPr>
        <p:spPr>
          <a:xfrm>
            <a:off x="8351311" y="2983276"/>
            <a:ext cx="2333234" cy="203200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BA67A-F6C9-121A-A0FB-B3DCC289F0FC}"/>
              </a:ext>
            </a:extLst>
          </p:cNvPr>
          <p:cNvSpPr txBox="1"/>
          <p:nvPr/>
        </p:nvSpPr>
        <p:spPr>
          <a:xfrm>
            <a:off x="5039369" y="2268933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– Where is Home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976905-0C5A-1E01-E2FF-1D8B0537743B}"/>
              </a:ext>
            </a:extLst>
          </p:cNvPr>
          <p:cNvSpPr txBox="1"/>
          <p:nvPr/>
        </p:nvSpPr>
        <p:spPr>
          <a:xfrm>
            <a:off x="8225195" y="2279174"/>
            <a:ext cx="34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Lullaby (our corrupted Electricity version)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555E155-F10C-0B7B-8ADD-7FAA82BBD0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701962" y="2818430"/>
            <a:ext cx="2768673" cy="29366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C874B5-AB8A-AF7C-DFDB-B0C622E18C3E}"/>
              </a:ext>
            </a:extLst>
          </p:cNvPr>
          <p:cNvSpPr/>
          <p:nvPr/>
        </p:nvSpPr>
        <p:spPr>
          <a:xfrm>
            <a:off x="4929383" y="2831131"/>
            <a:ext cx="2333234" cy="20320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43480E-B36B-0D6E-3418-088D254F805B}"/>
              </a:ext>
            </a:extLst>
          </p:cNvPr>
          <p:cNvSpPr txBox="1"/>
          <p:nvPr/>
        </p:nvSpPr>
        <p:spPr>
          <a:xfrm>
            <a:off x="1371204" y="2160687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- Electricity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46DEB6-D0E1-D157-B1BB-2F50197502B8}"/>
              </a:ext>
            </a:extLst>
          </p:cNvPr>
          <p:cNvSpPr txBox="1"/>
          <p:nvPr/>
        </p:nvSpPr>
        <p:spPr>
          <a:xfrm>
            <a:off x="704482" y="833307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Apps__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105AA-EB09-9BBE-D98B-05726A2ACBE1}"/>
              </a:ext>
            </a:extLst>
          </p:cNvPr>
          <p:cNvSpPr txBox="1"/>
          <p:nvPr/>
        </p:nvSpPr>
        <p:spPr>
          <a:xfrm>
            <a:off x="1920979" y="1177699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Fl Studio</a:t>
            </a:r>
          </a:p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AudioMass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82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BC620-12CB-DFD0-4C01-A9C948FC4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2B805B-B88E-E719-A4D4-233D8F014F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6C42DC-55E6-E10C-6AE0-9250C8450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311C29-3932-49E7-17B7-24A33B93E719}"/>
              </a:ext>
            </a:extLst>
          </p:cNvPr>
          <p:cNvSpPr txBox="1"/>
          <p:nvPr/>
        </p:nvSpPr>
        <p:spPr>
          <a:xfrm>
            <a:off x="5127339" y="-6599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B419F1F8-EB71-C56C-38D6-BA9A39FD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71" y="-5344151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8D907-5093-9C54-198E-49AB96545921}"/>
              </a:ext>
            </a:extLst>
          </p:cNvPr>
          <p:cNvSpPr/>
          <p:nvPr/>
        </p:nvSpPr>
        <p:spPr>
          <a:xfrm>
            <a:off x="1631254" y="-4961180"/>
            <a:ext cx="3120705" cy="18742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B4EBC1C4-F980-5D43-F1F6-45C1FBD3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271" y="-4472146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9CB299-BF71-2573-D9BB-7F0DEC18281A}"/>
              </a:ext>
            </a:extLst>
          </p:cNvPr>
          <p:cNvSpPr/>
          <p:nvPr/>
        </p:nvSpPr>
        <p:spPr>
          <a:xfrm>
            <a:off x="7485954" y="-4089175"/>
            <a:ext cx="3120705" cy="18742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AF9A8295-5636-EC2C-8ACF-BD1EF185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87" y="-259788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9ACD028-1535-E84B-F9F4-7E0EDDF50A1D}"/>
              </a:ext>
            </a:extLst>
          </p:cNvPr>
          <p:cNvSpPr/>
          <p:nvPr/>
        </p:nvSpPr>
        <p:spPr>
          <a:xfrm>
            <a:off x="2631770" y="-2214911"/>
            <a:ext cx="3120705" cy="18742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764654C9-2551-3771-2649-60FF793F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64" y="-647276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6E4418A-A1C8-71B0-2443-278C485D05CD}"/>
              </a:ext>
            </a:extLst>
          </p:cNvPr>
          <p:cNvSpPr/>
          <p:nvPr/>
        </p:nvSpPr>
        <p:spPr>
          <a:xfrm>
            <a:off x="4789647" y="-6089797"/>
            <a:ext cx="3120705" cy="1874264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E7CAC8-6193-F39A-CB59-220D1A88D49D}"/>
              </a:ext>
            </a:extLst>
          </p:cNvPr>
          <p:cNvSpPr txBox="1"/>
          <p:nvPr/>
        </p:nvSpPr>
        <p:spPr>
          <a:xfrm>
            <a:off x="1341358" y="-647286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3E17FF-3D1A-1DFE-71C9-558EFCEE292A}"/>
              </a:ext>
            </a:extLst>
          </p:cNvPr>
          <p:cNvSpPr txBox="1"/>
          <p:nvPr/>
        </p:nvSpPr>
        <p:spPr>
          <a:xfrm>
            <a:off x="8077714" y="-647315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96B18-3411-3D3A-AE61-9620EFE4E5CE}"/>
              </a:ext>
            </a:extLst>
          </p:cNvPr>
          <p:cNvSpPr txBox="1"/>
          <p:nvPr/>
        </p:nvSpPr>
        <p:spPr>
          <a:xfrm>
            <a:off x="530154" y="32657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References_______________________________________________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E49034-4DC9-E80E-C807-3E4D59261B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590868" y="-5072179"/>
            <a:ext cx="2768673" cy="2936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74746B-8A3D-1DCA-BCAE-06E2E277B0CC}"/>
              </a:ext>
            </a:extLst>
          </p:cNvPr>
          <p:cNvSpPr/>
          <p:nvPr/>
        </p:nvSpPr>
        <p:spPr>
          <a:xfrm>
            <a:off x="818289" y="-5059478"/>
            <a:ext cx="2333234" cy="20320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68D24-89B1-1B82-2206-39E99252E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535500" y="-3277302"/>
            <a:ext cx="2768673" cy="2936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FF8C73-78D5-AAA4-EBF9-786604E094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7743792" y="-4829994"/>
            <a:ext cx="2768673" cy="29366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3E4C15-76B6-1707-5A4D-A0970265B999}"/>
              </a:ext>
            </a:extLst>
          </p:cNvPr>
          <p:cNvSpPr/>
          <p:nvPr/>
        </p:nvSpPr>
        <p:spPr>
          <a:xfrm>
            <a:off x="7971213" y="-4817293"/>
            <a:ext cx="2333234" cy="203200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56B92A-AB83-2D19-43C3-977902C6368E}"/>
              </a:ext>
            </a:extLst>
          </p:cNvPr>
          <p:cNvSpPr txBox="1"/>
          <p:nvPr/>
        </p:nvSpPr>
        <p:spPr>
          <a:xfrm>
            <a:off x="4659271" y="-5531636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– Where is Home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B459A4-230E-6731-3763-8E9F41386576}"/>
              </a:ext>
            </a:extLst>
          </p:cNvPr>
          <p:cNvSpPr txBox="1"/>
          <p:nvPr/>
        </p:nvSpPr>
        <p:spPr>
          <a:xfrm>
            <a:off x="7845097" y="-5521395"/>
            <a:ext cx="34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Lullaby (our corrupted Electricity version)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0AD84EC-B83E-0316-7D36-3E62938250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321864" y="-4982139"/>
            <a:ext cx="2768673" cy="29366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C6FDF5C-22CA-FAD6-F054-E0B90D0AF98E}"/>
              </a:ext>
            </a:extLst>
          </p:cNvPr>
          <p:cNvSpPr/>
          <p:nvPr/>
        </p:nvSpPr>
        <p:spPr>
          <a:xfrm>
            <a:off x="4549285" y="-4969438"/>
            <a:ext cx="2333234" cy="20320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354ADB-CB63-021B-E8F4-A55B8050427F}"/>
              </a:ext>
            </a:extLst>
          </p:cNvPr>
          <p:cNvSpPr txBox="1"/>
          <p:nvPr/>
        </p:nvSpPr>
        <p:spPr>
          <a:xfrm>
            <a:off x="991106" y="-5639882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- Electricity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AC6DB0-2557-E730-2882-E93FEBB25B6B}"/>
              </a:ext>
            </a:extLst>
          </p:cNvPr>
          <p:cNvSpPr txBox="1"/>
          <p:nvPr/>
        </p:nvSpPr>
        <p:spPr>
          <a:xfrm>
            <a:off x="324384" y="-696726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Apps__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E05B6D-B4D1-0D96-B469-54C1C7F8B9E7}"/>
              </a:ext>
            </a:extLst>
          </p:cNvPr>
          <p:cNvSpPr txBox="1"/>
          <p:nvPr/>
        </p:nvSpPr>
        <p:spPr>
          <a:xfrm>
            <a:off x="1540881" y="-6622870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Blender</a:t>
            </a:r>
          </a:p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AudioMass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D45EB3-9BF7-EED4-A611-9A0EE1295F5F}"/>
              </a:ext>
            </a:extLst>
          </p:cNvPr>
          <p:cNvSpPr/>
          <p:nvPr/>
        </p:nvSpPr>
        <p:spPr>
          <a:xfrm>
            <a:off x="324384" y="970200"/>
            <a:ext cx="4091147" cy="28067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A3DCC4-9A20-C309-A9A3-E64BC020600B}"/>
              </a:ext>
            </a:extLst>
          </p:cNvPr>
          <p:cNvSpPr/>
          <p:nvPr/>
        </p:nvSpPr>
        <p:spPr>
          <a:xfrm>
            <a:off x="6032140" y="1252157"/>
            <a:ext cx="4091147" cy="28067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522C53-83B1-E643-8EF5-11119AA82932}"/>
              </a:ext>
            </a:extLst>
          </p:cNvPr>
          <p:cNvSpPr/>
          <p:nvPr/>
        </p:nvSpPr>
        <p:spPr>
          <a:xfrm>
            <a:off x="8518925" y="4438931"/>
            <a:ext cx="3415272" cy="2092497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DA7F97-1D40-7DC9-AED1-6BD7D12A6330}"/>
              </a:ext>
            </a:extLst>
          </p:cNvPr>
          <p:cNvSpPr/>
          <p:nvPr/>
        </p:nvSpPr>
        <p:spPr>
          <a:xfrm>
            <a:off x="171773" y="3552605"/>
            <a:ext cx="4091147" cy="280670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B4CD17-82B2-338B-B375-9A4ACAD243BF}"/>
              </a:ext>
            </a:extLst>
          </p:cNvPr>
          <p:cNvSpPr/>
          <p:nvPr/>
        </p:nvSpPr>
        <p:spPr>
          <a:xfrm>
            <a:off x="3543168" y="2622898"/>
            <a:ext cx="4091147" cy="2806700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03FF79-175A-6A23-290A-1DA471C8E7D6}"/>
              </a:ext>
            </a:extLst>
          </p:cNvPr>
          <p:cNvSpPr/>
          <p:nvPr/>
        </p:nvSpPr>
        <p:spPr>
          <a:xfrm>
            <a:off x="5804812" y="3844390"/>
            <a:ext cx="2738897" cy="2806700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0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2F18D-89B1-526A-926B-E5290DEE3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D7A646-7F34-1BBA-E418-3ED20D8035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111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455D3-3D35-F221-9C31-6B02692C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2" y="326572"/>
            <a:ext cx="1544848" cy="154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B4487E-5FEA-300B-67C3-2B674A36F52D}"/>
              </a:ext>
            </a:extLst>
          </p:cNvPr>
          <p:cNvSpPr txBox="1"/>
          <p:nvPr/>
        </p:nvSpPr>
        <p:spPr>
          <a:xfrm>
            <a:off x="5418527" y="-13584717"/>
            <a:ext cx="422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FF00"/>
                </a:solidFill>
                <a:latin typeface="Consolas" panose="020B0609020204030204" pitchFamily="49" charset="0"/>
              </a:rPr>
              <a:t>MoodBoard</a:t>
            </a:r>
            <a:r>
              <a:rPr lang="en-US" sz="2200" dirty="0">
                <a:solidFill>
                  <a:srgbClr val="00FF00"/>
                </a:solidFill>
                <a:latin typeface="Consolas" panose="020B0609020204030204" pitchFamily="49" charset="0"/>
              </a:rPr>
              <a:t>_</a:t>
            </a:r>
          </a:p>
        </p:txBody>
      </p:sp>
      <p:pic>
        <p:nvPicPr>
          <p:cNvPr id="6" name="Picture 4" descr="aesthetic window tab png">
            <a:extLst>
              <a:ext uri="{FF2B5EF4-FFF2-40B4-BE49-F238E27FC236}">
                <a16:creationId xmlns:a16="http://schemas.microsoft.com/office/drawing/2014/main" id="{7C6ADDD2-5568-AF9C-C5A0-25058277D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59" y="-12329151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11544A-DC43-31DD-9AD7-8472976DFB28}"/>
              </a:ext>
            </a:extLst>
          </p:cNvPr>
          <p:cNvSpPr/>
          <p:nvPr/>
        </p:nvSpPr>
        <p:spPr>
          <a:xfrm>
            <a:off x="1922442" y="-11946180"/>
            <a:ext cx="3120705" cy="18742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aesthetic window tab png">
            <a:extLst>
              <a:ext uri="{FF2B5EF4-FFF2-40B4-BE49-F238E27FC236}">
                <a16:creationId xmlns:a16="http://schemas.microsoft.com/office/drawing/2014/main" id="{7563802B-30F8-9187-DC99-62FE61BCC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59" y="-11457146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894FDD-E33E-36AC-DBC3-3662B9B36422}"/>
              </a:ext>
            </a:extLst>
          </p:cNvPr>
          <p:cNvSpPr/>
          <p:nvPr/>
        </p:nvSpPr>
        <p:spPr>
          <a:xfrm>
            <a:off x="7777142" y="-11074175"/>
            <a:ext cx="3120705" cy="18742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aesthetic window tab png">
            <a:extLst>
              <a:ext uri="{FF2B5EF4-FFF2-40B4-BE49-F238E27FC236}">
                <a16:creationId xmlns:a16="http://schemas.microsoft.com/office/drawing/2014/main" id="{164722B1-D0D5-9A3E-5891-8DC412FC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275" y="-9582882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FBCBCF-A09B-2A61-637F-97D64BCEEDB3}"/>
              </a:ext>
            </a:extLst>
          </p:cNvPr>
          <p:cNvSpPr/>
          <p:nvPr/>
        </p:nvSpPr>
        <p:spPr>
          <a:xfrm>
            <a:off x="2922958" y="-9199911"/>
            <a:ext cx="3120705" cy="18742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aesthetic window tab png">
            <a:extLst>
              <a:ext uri="{FF2B5EF4-FFF2-40B4-BE49-F238E27FC236}">
                <a16:creationId xmlns:a16="http://schemas.microsoft.com/office/drawing/2014/main" id="{95ED3D33-F53F-7302-0D4A-E0C2F99D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bright="-21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152" y="-13457768"/>
            <a:ext cx="3333750" cy="230505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9D0A41E-CFAB-C627-4949-FCC5B68C2C71}"/>
              </a:ext>
            </a:extLst>
          </p:cNvPr>
          <p:cNvSpPr/>
          <p:nvPr/>
        </p:nvSpPr>
        <p:spPr>
          <a:xfrm>
            <a:off x="5080835" y="-13074797"/>
            <a:ext cx="3120705" cy="1874264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637A06-E210-7235-51D6-82C95E0F5E57}"/>
              </a:ext>
            </a:extLst>
          </p:cNvPr>
          <p:cNvSpPr txBox="1"/>
          <p:nvPr/>
        </p:nvSpPr>
        <p:spPr>
          <a:xfrm>
            <a:off x="1632546" y="-13457869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Environment________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FA1E5-990B-6077-8F2F-500788EB5B7C}"/>
              </a:ext>
            </a:extLst>
          </p:cNvPr>
          <p:cNvSpPr txBox="1"/>
          <p:nvPr/>
        </p:nvSpPr>
        <p:spPr>
          <a:xfrm>
            <a:off x="8368902" y="-13458151"/>
            <a:ext cx="42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9FEC9-03F1-B437-5712-06EB4FD1F3D3}"/>
              </a:ext>
            </a:extLst>
          </p:cNvPr>
          <p:cNvSpPr txBox="1"/>
          <p:nvPr/>
        </p:nvSpPr>
        <p:spPr>
          <a:xfrm>
            <a:off x="530154" y="326572"/>
            <a:ext cx="9902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Developing Tools____________________________________________________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4C5F7E-E8D2-3F36-9B70-90E810DBE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882056" y="-12057179"/>
            <a:ext cx="2768673" cy="29366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1BB11A-4F9E-2E0F-E4C1-EECA679CE95E}"/>
              </a:ext>
            </a:extLst>
          </p:cNvPr>
          <p:cNvSpPr/>
          <p:nvPr/>
        </p:nvSpPr>
        <p:spPr>
          <a:xfrm>
            <a:off x="1109477" y="-12044478"/>
            <a:ext cx="2333234" cy="20320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F22F8B-068F-FE35-3E53-750509E17D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826688" y="-10262302"/>
            <a:ext cx="2768673" cy="2936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C21BE0-A522-C5FE-851E-7B93E6117E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8034980" y="-11814994"/>
            <a:ext cx="2768673" cy="29366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AC525A7-E992-C2EE-3015-236B5A43BF50}"/>
              </a:ext>
            </a:extLst>
          </p:cNvPr>
          <p:cNvSpPr/>
          <p:nvPr/>
        </p:nvSpPr>
        <p:spPr>
          <a:xfrm>
            <a:off x="8262401" y="-11802293"/>
            <a:ext cx="2333234" cy="203200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50E05E-79B8-4A8A-A306-E9D3FFC112C5}"/>
              </a:ext>
            </a:extLst>
          </p:cNvPr>
          <p:cNvSpPr txBox="1"/>
          <p:nvPr/>
        </p:nvSpPr>
        <p:spPr>
          <a:xfrm>
            <a:off x="4950459" y="-12516636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– Where is Home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7AA07D-F4B4-6409-4C0C-5209D5F01BA5}"/>
              </a:ext>
            </a:extLst>
          </p:cNvPr>
          <p:cNvSpPr txBox="1"/>
          <p:nvPr/>
        </p:nvSpPr>
        <p:spPr>
          <a:xfrm>
            <a:off x="8136285" y="-12506395"/>
            <a:ext cx="348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Lullaby (our corrupted Electricity version)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F88557-583C-AA20-F317-9EF570D15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9" r="3108"/>
          <a:stretch>
            <a:fillRect/>
          </a:stretch>
        </p:blipFill>
        <p:spPr>
          <a:xfrm>
            <a:off x="4613052" y="-11967139"/>
            <a:ext cx="2768673" cy="29366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25C9622-384A-B3B8-44AA-B00551D07D96}"/>
              </a:ext>
            </a:extLst>
          </p:cNvPr>
          <p:cNvSpPr/>
          <p:nvPr/>
        </p:nvSpPr>
        <p:spPr>
          <a:xfrm>
            <a:off x="4840473" y="-11954438"/>
            <a:ext cx="2333234" cy="20320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29060A-1736-EA1E-88A5-CE64CB828DC6}"/>
              </a:ext>
            </a:extLst>
          </p:cNvPr>
          <p:cNvSpPr txBox="1"/>
          <p:nvPr/>
        </p:nvSpPr>
        <p:spPr>
          <a:xfrm>
            <a:off x="1282294" y="-12624882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Devtrap - Electricity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8649F-8F36-FF18-354D-C56EBC21D096}"/>
              </a:ext>
            </a:extLst>
          </p:cNvPr>
          <p:cNvSpPr txBox="1"/>
          <p:nvPr/>
        </p:nvSpPr>
        <p:spPr>
          <a:xfrm>
            <a:off x="615572" y="-13952262"/>
            <a:ext cx="990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FF00"/>
                </a:solidFill>
                <a:latin typeface="Consolas" panose="020B0609020204030204" pitchFamily="49" charset="0"/>
              </a:rPr>
              <a:t>Apps__</a:t>
            </a:r>
            <a:endParaRPr lang="en-US" sz="2200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414C36-95E8-D29C-40FC-B1DF949DD349}"/>
              </a:ext>
            </a:extLst>
          </p:cNvPr>
          <p:cNvSpPr txBox="1"/>
          <p:nvPr/>
        </p:nvSpPr>
        <p:spPr>
          <a:xfrm>
            <a:off x="1832069" y="-13607870"/>
            <a:ext cx="254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Blender</a:t>
            </a:r>
          </a:p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AudioMass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9F19EE-3138-A52C-A005-996B0BF62924}"/>
              </a:ext>
            </a:extLst>
          </p:cNvPr>
          <p:cNvSpPr/>
          <p:nvPr/>
        </p:nvSpPr>
        <p:spPr>
          <a:xfrm>
            <a:off x="615572" y="-6014800"/>
            <a:ext cx="4091147" cy="28067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6BE45-72B7-1045-0E25-0A231B348B4A}"/>
              </a:ext>
            </a:extLst>
          </p:cNvPr>
          <p:cNvSpPr/>
          <p:nvPr/>
        </p:nvSpPr>
        <p:spPr>
          <a:xfrm>
            <a:off x="6323328" y="-5732843"/>
            <a:ext cx="4091147" cy="28067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6E8B9C-D6CE-6396-C9C4-026D392778AE}"/>
              </a:ext>
            </a:extLst>
          </p:cNvPr>
          <p:cNvSpPr/>
          <p:nvPr/>
        </p:nvSpPr>
        <p:spPr>
          <a:xfrm>
            <a:off x="8810113" y="-2546069"/>
            <a:ext cx="3415272" cy="2092497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5E9819-2499-5F27-7B8F-AE0F27EC641D}"/>
              </a:ext>
            </a:extLst>
          </p:cNvPr>
          <p:cNvSpPr/>
          <p:nvPr/>
        </p:nvSpPr>
        <p:spPr>
          <a:xfrm>
            <a:off x="462961" y="-3432395"/>
            <a:ext cx="4091147" cy="280670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F13B52-65C6-7E22-FC78-09C08B24E3AC}"/>
              </a:ext>
            </a:extLst>
          </p:cNvPr>
          <p:cNvSpPr/>
          <p:nvPr/>
        </p:nvSpPr>
        <p:spPr>
          <a:xfrm>
            <a:off x="3834356" y="-4362102"/>
            <a:ext cx="4091147" cy="2806700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2A24AA-5381-AAF0-9FF8-51F11180AB41}"/>
              </a:ext>
            </a:extLst>
          </p:cNvPr>
          <p:cNvSpPr/>
          <p:nvPr/>
        </p:nvSpPr>
        <p:spPr>
          <a:xfrm>
            <a:off x="6096000" y="-3140610"/>
            <a:ext cx="2738897" cy="2806700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55F7A5-5464-BF4A-9CF4-3B31D5103988}"/>
              </a:ext>
            </a:extLst>
          </p:cNvPr>
          <p:cNvSpPr/>
          <p:nvPr/>
        </p:nvSpPr>
        <p:spPr>
          <a:xfrm>
            <a:off x="724800" y="2732555"/>
            <a:ext cx="1841150" cy="1681374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8B27A6-5810-C859-99CC-69848A9B6D88}"/>
              </a:ext>
            </a:extLst>
          </p:cNvPr>
          <p:cNvSpPr/>
          <p:nvPr/>
        </p:nvSpPr>
        <p:spPr>
          <a:xfrm>
            <a:off x="3482794" y="2780370"/>
            <a:ext cx="1841150" cy="1681374"/>
          </a:xfrm>
          <a:prstGeom prst="roundRect">
            <a:avLst/>
          </a:prstGeom>
          <a:blipFill>
            <a:blip r:embed="rId2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3EBE75-67E0-A3B1-E3BA-90F7775A3F91}"/>
              </a:ext>
            </a:extLst>
          </p:cNvPr>
          <p:cNvSpPr/>
          <p:nvPr/>
        </p:nvSpPr>
        <p:spPr>
          <a:xfrm>
            <a:off x="6323328" y="2737933"/>
            <a:ext cx="1841150" cy="1681374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3A4DD2-7321-40D5-70F8-296B30CE6E46}"/>
              </a:ext>
            </a:extLst>
          </p:cNvPr>
          <p:cNvSpPr/>
          <p:nvPr/>
        </p:nvSpPr>
        <p:spPr>
          <a:xfrm>
            <a:off x="9056697" y="2778531"/>
            <a:ext cx="2410503" cy="1681374"/>
          </a:xfrm>
          <a:prstGeom prst="roundRect">
            <a:avLst/>
          </a:prstGeom>
          <a:blipFill>
            <a:blip r:embed="rId2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AFEA22-BAFB-8669-222D-A4299D60D534}"/>
              </a:ext>
            </a:extLst>
          </p:cNvPr>
          <p:cNvSpPr txBox="1"/>
          <p:nvPr/>
        </p:nvSpPr>
        <p:spPr>
          <a:xfrm>
            <a:off x="995765" y="4545984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Photoshop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8BAE0-4B0A-2F86-2C5B-2142F2CE2396}"/>
              </a:ext>
            </a:extLst>
          </p:cNvPr>
          <p:cNvSpPr txBox="1"/>
          <p:nvPr/>
        </p:nvSpPr>
        <p:spPr>
          <a:xfrm>
            <a:off x="3834356" y="4610988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Blender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C59589-3E5E-421C-7FAB-D96DA64A2B7C}"/>
              </a:ext>
            </a:extLst>
          </p:cNvPr>
          <p:cNvSpPr txBox="1"/>
          <p:nvPr/>
        </p:nvSpPr>
        <p:spPr>
          <a:xfrm>
            <a:off x="6704979" y="4610988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FF00"/>
                </a:solidFill>
                <a:latin typeface="Consolas" panose="020B0609020204030204" pitchFamily="49" charset="0"/>
              </a:rPr>
              <a:t>VSCode</a:t>
            </a:r>
            <a:endParaRPr lang="en-US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B399FB-4A11-98BB-5EB8-ADB13902A1D2}"/>
              </a:ext>
            </a:extLst>
          </p:cNvPr>
          <p:cNvSpPr txBox="1"/>
          <p:nvPr/>
        </p:nvSpPr>
        <p:spPr>
          <a:xfrm>
            <a:off x="9727294" y="4617249"/>
            <a:ext cx="254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25559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904</Words>
  <Application>Microsoft Office PowerPoint</Application>
  <PresentationFormat>Widescreen</PresentationFormat>
  <Paragraphs>144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ESSABBAHY YASSIR</dc:creator>
  <cp:lastModifiedBy>ESSABBAHY YASSIR</cp:lastModifiedBy>
  <cp:revision>6</cp:revision>
  <dcterms:created xsi:type="dcterms:W3CDTF">2026-01-12T02:59:24Z</dcterms:created>
  <dcterms:modified xsi:type="dcterms:W3CDTF">2026-01-16T09:37:21Z</dcterms:modified>
</cp:coreProperties>
</file>